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297" r:id="rId20"/>
    <p:sldId id="269" r:id="rId21"/>
    <p:sldId id="270" r:id="rId22"/>
    <p:sldId id="271" r:id="rId23"/>
    <p:sldId id="272" r:id="rId24"/>
    <p:sldId id="273" r:id="rId25"/>
  </p:sldIdLst>
  <p:sldSz cx="18288000" cy="10287000"/>
  <p:notesSz cx="6858000" cy="9144000"/>
  <p:embeddedFontLst>
    <p:embeddedFont>
      <p:font typeface="Open Sans Light Bold" panose="020B0604020202020204" charset="0"/>
      <p:regular r:id="rId26"/>
    </p:embeddedFont>
    <p:embeddedFont>
      <p:font typeface="Agrandir Narrow Bold" panose="020B0604020202020204" charset="0"/>
      <p:regular r:id="rId27"/>
    </p:embeddedFont>
    <p:embeddedFont>
      <p:font typeface="Agrandir Narrow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22" autoAdjust="0"/>
  </p:normalViewPr>
  <p:slideViewPr>
    <p:cSldViewPr>
      <p:cViewPr>
        <p:scale>
          <a:sx n="50" d="100"/>
          <a:sy n="50" d="100"/>
        </p:scale>
        <p:origin x="60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6.png"/><Relationship Id="rId3" Type="http://schemas.openxmlformats.org/officeDocument/2006/relationships/image" Target="../media/image49.svg"/><Relationship Id="rId7" Type="http://schemas.openxmlformats.org/officeDocument/2006/relationships/image" Target="../media/image9.svg"/><Relationship Id="rId12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.svg"/><Relationship Id="rId3" Type="http://schemas.openxmlformats.org/officeDocument/2006/relationships/image" Target="../media/image49.svg"/><Relationship Id="rId7" Type="http://schemas.openxmlformats.org/officeDocument/2006/relationships/image" Target="../media/image9.svg"/><Relationship Id="rId12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9.svg"/><Relationship Id="rId7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0" Type="http://schemas.openxmlformats.org/officeDocument/2006/relationships/image" Target="../media/image24.png"/><Relationship Id="rId4" Type="http://schemas.openxmlformats.org/officeDocument/2006/relationships/image" Target="../media/image28.png"/><Relationship Id="rId9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.sv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12" Type="http://schemas.openxmlformats.org/officeDocument/2006/relationships/image" Target="../media/image4.png"/><Relationship Id="rId17" Type="http://schemas.openxmlformats.org/officeDocument/2006/relationships/image" Target="../media/image67.svg"/><Relationship Id="rId2" Type="http://schemas.openxmlformats.org/officeDocument/2006/relationships/image" Target="../media/image4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7.svg"/><Relationship Id="rId5" Type="http://schemas.openxmlformats.org/officeDocument/2006/relationships/image" Target="../media/image50.svg"/><Relationship Id="rId1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41.svg"/><Relationship Id="rId1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.svg"/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12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47.svg"/><Relationship Id="rId5" Type="http://schemas.openxmlformats.org/officeDocument/2006/relationships/image" Target="../media/image50.svg"/><Relationship Id="rId1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41.sv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3.png"/><Relationship Id="rId17" Type="http://schemas.openxmlformats.org/officeDocument/2006/relationships/image" Target="../media/image3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1.svg"/><Relationship Id="rId5" Type="http://schemas.openxmlformats.org/officeDocument/2006/relationships/image" Target="../media/image27.svg"/><Relationship Id="rId15" Type="http://schemas.openxmlformats.org/officeDocument/2006/relationships/image" Target="../media/image43.sv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31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5" Type="http://schemas.openxmlformats.org/officeDocument/2006/relationships/image" Target="../media/image31.pn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5" Type="http://schemas.openxmlformats.org/officeDocument/2006/relationships/image" Target="../media/image31.pn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2.svg"/><Relationship Id="rId5" Type="http://schemas.openxmlformats.org/officeDocument/2006/relationships/image" Target="../media/image49.svg"/><Relationship Id="rId10" Type="http://schemas.openxmlformats.org/officeDocument/2006/relationships/image" Target="../media/image29.png"/><Relationship Id="rId9" Type="http://schemas.openxmlformats.org/officeDocument/2006/relationships/image" Target="../media/image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11651" y="64708"/>
            <a:ext cx="11576416" cy="11308928"/>
            <a:chOff x="-41910" y="-111760"/>
            <a:chExt cx="5331460" cy="5208270"/>
          </a:xfrm>
        </p:grpSpPr>
        <p:sp>
          <p:nvSpPr>
            <p:cNvPr id="3" name="Freeform 3"/>
            <p:cNvSpPr/>
            <p:nvPr/>
          </p:nvSpPr>
          <p:spPr>
            <a:xfrm>
              <a:off x="-41910" y="-111760"/>
              <a:ext cx="5331460" cy="5208270"/>
            </a:xfrm>
            <a:custGeom>
              <a:avLst/>
              <a:gdLst/>
              <a:ahLst/>
              <a:cxnLst/>
              <a:rect l="l" t="t" r="r" b="b"/>
              <a:pathLst>
                <a:path w="5331460" h="5208270">
                  <a:moveTo>
                    <a:pt x="5292090" y="2602230"/>
                  </a:moveTo>
                  <a:cubicBezTo>
                    <a:pt x="5227320" y="3086100"/>
                    <a:pt x="4768850" y="3023870"/>
                    <a:pt x="4579620" y="3380740"/>
                  </a:cubicBezTo>
                  <a:cubicBezTo>
                    <a:pt x="4500880" y="3530600"/>
                    <a:pt x="4569460" y="3718560"/>
                    <a:pt x="4517390" y="3876040"/>
                  </a:cubicBezTo>
                  <a:cubicBezTo>
                    <a:pt x="4436110" y="4118610"/>
                    <a:pt x="4210050" y="4274820"/>
                    <a:pt x="3977640" y="4361180"/>
                  </a:cubicBezTo>
                  <a:cubicBezTo>
                    <a:pt x="3592830" y="4503420"/>
                    <a:pt x="3197860" y="4471670"/>
                    <a:pt x="2796540" y="4499610"/>
                  </a:cubicBezTo>
                  <a:cubicBezTo>
                    <a:pt x="2541270" y="4517390"/>
                    <a:pt x="2532380" y="4668520"/>
                    <a:pt x="2442210" y="4862830"/>
                  </a:cubicBezTo>
                  <a:cubicBezTo>
                    <a:pt x="2341880" y="5076190"/>
                    <a:pt x="2103120" y="5208270"/>
                    <a:pt x="1868170" y="5207000"/>
                  </a:cubicBezTo>
                  <a:cubicBezTo>
                    <a:pt x="1631950" y="5205730"/>
                    <a:pt x="1405890" y="5082540"/>
                    <a:pt x="1253490" y="4902200"/>
                  </a:cubicBezTo>
                  <a:cubicBezTo>
                    <a:pt x="1075690" y="4693920"/>
                    <a:pt x="990600" y="4415790"/>
                    <a:pt x="796290" y="4222750"/>
                  </a:cubicBezTo>
                  <a:cubicBezTo>
                    <a:pt x="601980" y="4028440"/>
                    <a:pt x="314960" y="3935730"/>
                    <a:pt x="153670" y="3713480"/>
                  </a:cubicBezTo>
                  <a:cubicBezTo>
                    <a:pt x="0" y="3501390"/>
                    <a:pt x="11430" y="3216910"/>
                    <a:pt x="154940" y="3001010"/>
                  </a:cubicBezTo>
                  <a:cubicBezTo>
                    <a:pt x="293370" y="2795270"/>
                    <a:pt x="532130" y="2772410"/>
                    <a:pt x="717550" y="2625090"/>
                  </a:cubicBezTo>
                  <a:cubicBezTo>
                    <a:pt x="831850" y="2534920"/>
                    <a:pt x="814070" y="2382520"/>
                    <a:pt x="904240" y="2270760"/>
                  </a:cubicBezTo>
                  <a:cubicBezTo>
                    <a:pt x="1036320" y="2108200"/>
                    <a:pt x="1217930" y="1998980"/>
                    <a:pt x="1412240" y="1930400"/>
                  </a:cubicBezTo>
                  <a:cubicBezTo>
                    <a:pt x="1593850" y="1865630"/>
                    <a:pt x="1793240" y="1864360"/>
                    <a:pt x="1913890" y="1690370"/>
                  </a:cubicBezTo>
                  <a:cubicBezTo>
                    <a:pt x="2080260" y="1451610"/>
                    <a:pt x="1935480" y="1064260"/>
                    <a:pt x="2020570" y="782320"/>
                  </a:cubicBezTo>
                  <a:cubicBezTo>
                    <a:pt x="2103120" y="508000"/>
                    <a:pt x="2298700" y="307340"/>
                    <a:pt x="2585720" y="255270"/>
                  </a:cubicBezTo>
                  <a:cubicBezTo>
                    <a:pt x="2807970" y="215900"/>
                    <a:pt x="3078480" y="420370"/>
                    <a:pt x="3272790" y="289560"/>
                  </a:cubicBezTo>
                  <a:cubicBezTo>
                    <a:pt x="3586480" y="78740"/>
                    <a:pt x="4184650" y="0"/>
                    <a:pt x="4422140" y="365760"/>
                  </a:cubicBezTo>
                  <a:cubicBezTo>
                    <a:pt x="4621530" y="671830"/>
                    <a:pt x="4415790" y="910590"/>
                    <a:pt x="4241800" y="1151890"/>
                  </a:cubicBezTo>
                  <a:cubicBezTo>
                    <a:pt x="4126230" y="1313180"/>
                    <a:pt x="3865880" y="1563370"/>
                    <a:pt x="4138930" y="1720850"/>
                  </a:cubicBezTo>
                  <a:cubicBezTo>
                    <a:pt x="4366260" y="1851660"/>
                    <a:pt x="4646930" y="1733550"/>
                    <a:pt x="4879340" y="1845310"/>
                  </a:cubicBezTo>
                  <a:cubicBezTo>
                    <a:pt x="5189220" y="1993900"/>
                    <a:pt x="5331460" y="2310130"/>
                    <a:pt x="5292090" y="2602230"/>
                  </a:cubicBezTo>
                  <a:close/>
                </a:path>
              </a:pathLst>
            </a:custGeom>
            <a:blipFill>
              <a:blip r:embed="rId2"/>
              <a:stretch>
                <a:fillRect l="-13838" t="2193" r="-15432" b="-2193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487091" y="64708"/>
            <a:ext cx="3432328" cy="1029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31144" y="3014786"/>
            <a:ext cx="1497362" cy="15716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819440" y="2589329"/>
            <a:ext cx="850914" cy="85091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252174" y="9835348"/>
            <a:ext cx="2231046" cy="1220991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36334" y="6534043"/>
            <a:ext cx="2308605" cy="2309067"/>
            <a:chOff x="0" y="0"/>
            <a:chExt cx="6348730" cy="6350000"/>
          </a:xfrm>
        </p:grpSpPr>
        <p:sp>
          <p:nvSpPr>
            <p:cNvPr id="9" name="Freeform 9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D4C4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994331" y="6569867"/>
            <a:ext cx="2308605" cy="2309067"/>
            <a:chOff x="0" y="0"/>
            <a:chExt cx="6348730" cy="6350000"/>
          </a:xfrm>
        </p:grpSpPr>
        <p:sp>
          <p:nvSpPr>
            <p:cNvPr id="14" name="Freeform 1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D4C4E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5614640" y="6600558"/>
            <a:ext cx="2308605" cy="2309067"/>
            <a:chOff x="0" y="0"/>
            <a:chExt cx="6348730" cy="6350000"/>
          </a:xfrm>
        </p:grpSpPr>
        <p:sp>
          <p:nvSpPr>
            <p:cNvPr id="19" name="Freeform 19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D4C4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244897" y="6649818"/>
            <a:ext cx="2308605" cy="2309067"/>
            <a:chOff x="0" y="0"/>
            <a:chExt cx="6348730" cy="6350000"/>
          </a:xfrm>
        </p:grpSpPr>
        <p:sp>
          <p:nvSpPr>
            <p:cNvPr id="24" name="Freeform 2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D4C4E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28091" y="463987"/>
            <a:ext cx="4076620" cy="255079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04863" y="3167359"/>
            <a:ext cx="1048839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4"/>
              </a:lnSpc>
            </a:pPr>
            <a:r>
              <a:rPr lang="en-US" sz="8037" dirty="0" err="1" smtClean="0">
                <a:solidFill>
                  <a:srgbClr val="050A30"/>
                </a:solidFill>
                <a:latin typeface="Agrandir Narrow Bold"/>
              </a:rPr>
              <a:t>Cartoonify</a:t>
            </a:r>
            <a:r>
              <a:rPr lang="en-US" sz="8037" dirty="0" smtClean="0">
                <a:solidFill>
                  <a:srgbClr val="050A30"/>
                </a:solidFill>
                <a:latin typeface="Agrandir Narrow Bold"/>
              </a:rPr>
              <a:t> image with ML</a:t>
            </a:r>
            <a:endParaRPr lang="en-US" sz="8037" dirty="0">
              <a:solidFill>
                <a:srgbClr val="050A30"/>
              </a:solidFill>
              <a:latin typeface="Agrandir Narrow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14567" y="8958885"/>
            <a:ext cx="175260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 smtClean="0">
                <a:solidFill>
                  <a:srgbClr val="000000"/>
                </a:solidFill>
                <a:latin typeface="Canva Sans"/>
              </a:rPr>
              <a:t>Etisha</a:t>
            </a: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 Jain</a:t>
            </a: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en-US" sz="36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226644" y="9045323"/>
            <a:ext cx="1760220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 smtClean="0">
                <a:solidFill>
                  <a:srgbClr val="000000"/>
                </a:solidFill>
                <a:latin typeface="Canva Sans"/>
              </a:rPr>
              <a:t>Harshit</a:t>
            </a: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 Garg </a:t>
            </a:r>
            <a:endParaRPr lang="en-US" sz="36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604385" y="9028091"/>
            <a:ext cx="2466991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Arnav</a:t>
            </a:r>
          </a:p>
          <a:p>
            <a:pPr algn="ctr">
              <a:lnSpc>
                <a:spcPts val="5040"/>
              </a:lnSpc>
            </a:pP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Srivastava</a:t>
            </a:r>
            <a:endParaRPr lang="en-US" sz="36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482960" y="9014683"/>
            <a:ext cx="1785779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Vishu Goyal</a:t>
            </a:r>
            <a:r>
              <a:rPr lang="en-US" sz="36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en-US" sz="36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60797" y="7240735"/>
            <a:ext cx="12596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Add 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Photo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11102" y="7260353"/>
            <a:ext cx="12596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Add 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Photo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769359" y="7367359"/>
            <a:ext cx="12596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Add 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Photo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-221066" y="5652497"/>
            <a:ext cx="1248322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Supervision by: </a:t>
            </a:r>
            <a:r>
              <a:rPr lang="en-US" sz="3399" dirty="0" err="1" smtClean="0">
                <a:solidFill>
                  <a:srgbClr val="000000"/>
                </a:solidFill>
                <a:latin typeface="Canva Sans"/>
              </a:rPr>
              <a:t>Ankur</a:t>
            </a:r>
            <a:r>
              <a:rPr lang="en-US" sz="3399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 dirty="0" err="1" smtClean="0">
                <a:solidFill>
                  <a:srgbClr val="000000"/>
                </a:solidFill>
                <a:latin typeface="Canva Sans"/>
              </a:rPr>
              <a:t>Chaturvedi</a:t>
            </a:r>
            <a:endParaRPr lang="en-US" sz="3399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1" name="TextBox 36"/>
          <p:cNvSpPr txBox="1"/>
          <p:nvPr/>
        </p:nvSpPr>
        <p:spPr>
          <a:xfrm>
            <a:off x="3580531" y="7330379"/>
            <a:ext cx="12596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Add </a:t>
            </a:r>
          </a:p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</a:rPr>
              <a:t>Photo</a:t>
            </a:r>
          </a:p>
        </p:txBody>
      </p:sp>
      <p:pic>
        <p:nvPicPr>
          <p:cNvPr id="42" name="Picture 2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128503" y="438061"/>
            <a:ext cx="3929506" cy="22777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716" y="6802818"/>
            <a:ext cx="2305284" cy="20761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9578" y="6824760"/>
            <a:ext cx="2324791" cy="207628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9280" y="6836391"/>
            <a:ext cx="2278643" cy="20491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3398" y="6885921"/>
            <a:ext cx="2284722" cy="2081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6: Main function to build the GUI window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395" y="2657754"/>
            <a:ext cx="8088776" cy="717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7: How is an Image stored?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9878" y="2933700"/>
            <a:ext cx="12840298" cy="608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8: Image transformation to grayscale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1586" y="4107293"/>
            <a:ext cx="14073543" cy="36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9: Smoothening a grayscale image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221" y="3840677"/>
            <a:ext cx="16189715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</a:t>
            </a:r>
            <a:r>
              <a:rPr lang="en-US" sz="4000" b="1" dirty="0" smtClean="0"/>
              <a:t>10: </a:t>
            </a:r>
            <a:r>
              <a:rPr lang="en-US" sz="4000" b="1" dirty="0"/>
              <a:t>Extracting the edges in the image (Highlighted Edges)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7000" y="4002771"/>
            <a:ext cx="12496633" cy="42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10b: Cartoon effect </a:t>
            </a:r>
            <a:r>
              <a:rPr lang="en-US" sz="4000" b="1" dirty="0" err="1"/>
              <a:t>specialities</a:t>
            </a:r>
            <a:r>
              <a:rPr lang="en-US" sz="4000" b="1" dirty="0"/>
              <a:t>:- Smooth </a:t>
            </a:r>
            <a:r>
              <a:rPr lang="en-US" sz="4000" b="1" dirty="0" err="1"/>
              <a:t>colours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0517" y="4261340"/>
            <a:ext cx="12493079" cy="36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11: Giving a Cartoon Effect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8960" y="3924300"/>
            <a:ext cx="13474870" cy="41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12: Plotting all the transitions together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4695" y="3597292"/>
            <a:ext cx="11963400" cy="50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12: Plotting all the transitions together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2666785"/>
            <a:ext cx="9144000" cy="71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13: Enhancing the save button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127" y="3252085"/>
            <a:ext cx="13358166" cy="50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015069" y="3561115"/>
            <a:ext cx="918339" cy="9183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16730" y="3478874"/>
            <a:ext cx="918339" cy="9183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39934" y="5323589"/>
            <a:ext cx="918339" cy="9183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41595" y="5241349"/>
            <a:ext cx="918339" cy="91833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62008" y="3517232"/>
            <a:ext cx="528587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12229D"/>
                </a:solidFill>
                <a:latin typeface="Agrandir Narrow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14408" y="6971763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 smtClean="0">
                <a:solidFill>
                  <a:srgbClr val="12229D"/>
                </a:solidFill>
                <a:latin typeface="Agrandir Narrow"/>
              </a:rPr>
              <a:t>Input the image</a:t>
            </a:r>
            <a:endParaRPr lang="en-US" sz="4200" dirty="0">
              <a:solidFill>
                <a:srgbClr val="12229D"/>
              </a:solidFill>
              <a:latin typeface="Agrandir Narrow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4600" y="3527269"/>
            <a:ext cx="1032027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4600" y="5228339"/>
            <a:ext cx="932422" cy="7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69436" y="3599109"/>
            <a:ext cx="918339" cy="9183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71098" y="3516869"/>
            <a:ext cx="918339" cy="9183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75714" y="5361584"/>
            <a:ext cx="918339" cy="91833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77375" y="5279343"/>
            <a:ext cx="918339" cy="91833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257850" y="3565264"/>
            <a:ext cx="973144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39263" y="5266334"/>
            <a:ext cx="873539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79828" y="5215356"/>
            <a:ext cx="577153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"/>
              </a:rPr>
              <a:t>Results &amp; Experiments</a:t>
            </a:r>
          </a:p>
        </p:txBody>
      </p:sp>
      <p:sp>
        <p:nvSpPr>
          <p:cNvPr id="35" name="AutoShape 35"/>
          <p:cNvSpPr/>
          <p:nvPr/>
        </p:nvSpPr>
        <p:spPr>
          <a:xfrm rot="5306988">
            <a:off x="6082501" y="5794193"/>
            <a:ext cx="5088977" cy="0"/>
          </a:xfrm>
          <a:prstGeom prst="line">
            <a:avLst/>
          </a:prstGeom>
          <a:ln w="38100" cap="flat">
            <a:solidFill>
              <a:srgbClr val="5CB6F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71926" y="8725820"/>
            <a:ext cx="2888785" cy="221905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713590" y="361160"/>
            <a:ext cx="850914" cy="850914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939934" y="6997222"/>
            <a:ext cx="918339" cy="918339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841595" y="6914981"/>
            <a:ext cx="918339" cy="91833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644600" y="6901972"/>
            <a:ext cx="932422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03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9634597" y="7067013"/>
            <a:ext cx="918339" cy="91833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536258" y="6984773"/>
            <a:ext cx="918339" cy="918339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1095861" y="7001030"/>
            <a:ext cx="5285871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12229D"/>
                </a:solidFill>
                <a:latin typeface="Agrandir Narrow"/>
              </a:rPr>
              <a:t>Conclusion &amp; Future Work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339263" y="6971763"/>
            <a:ext cx="932422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06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6386410" y="8684594"/>
            <a:ext cx="918339" cy="918339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6288071" y="8602354"/>
            <a:ext cx="918339" cy="918339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847674" y="8700852"/>
            <a:ext cx="528587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12229D"/>
                </a:solidFill>
                <a:latin typeface="Agrandir Narrow"/>
              </a:rPr>
              <a:t>References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6135648" y="8589344"/>
            <a:ext cx="932422" cy="76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F4F6FC"/>
                </a:solidFill>
                <a:latin typeface="Open Sans Light Bold"/>
              </a:rPr>
              <a:t>07</a:t>
            </a:r>
          </a:p>
        </p:txBody>
      </p:sp>
      <p:grpSp>
        <p:nvGrpSpPr>
          <p:cNvPr id="66" name="Group 2"/>
          <p:cNvGrpSpPr/>
          <p:nvPr/>
        </p:nvGrpSpPr>
        <p:grpSpPr>
          <a:xfrm>
            <a:off x="5070620" y="701134"/>
            <a:ext cx="8416780" cy="937909"/>
            <a:chOff x="0" y="0"/>
            <a:chExt cx="2933248" cy="359380"/>
          </a:xfrm>
        </p:grpSpPr>
        <p:sp>
          <p:nvSpPr>
            <p:cNvPr id="67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68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409061" y="737585"/>
            <a:ext cx="8124074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382"/>
              </a:lnSpc>
              <a:spcBef>
                <a:spcPct val="0"/>
              </a:spcBef>
            </a:pPr>
            <a:r>
              <a:rPr lang="en-US" sz="6151" dirty="0">
                <a:solidFill>
                  <a:srgbClr val="050A30"/>
                </a:solidFill>
                <a:latin typeface="Agrandir Narrow"/>
              </a:rPr>
              <a:t>Index of Presentation</a:t>
            </a:r>
          </a:p>
        </p:txBody>
      </p:sp>
      <p:sp>
        <p:nvSpPr>
          <p:cNvPr id="71" name="TextBox 16"/>
          <p:cNvSpPr txBox="1"/>
          <p:nvPr/>
        </p:nvSpPr>
        <p:spPr>
          <a:xfrm>
            <a:off x="3242533" y="7017433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endParaRPr lang="en-US" sz="4200" dirty="0">
              <a:solidFill>
                <a:srgbClr val="12229D"/>
              </a:solidFill>
              <a:latin typeface="Agrandir Narrow"/>
            </a:endParaRPr>
          </a:p>
        </p:txBody>
      </p:sp>
      <p:sp>
        <p:nvSpPr>
          <p:cNvPr id="72" name="TextBox 16"/>
          <p:cNvSpPr txBox="1"/>
          <p:nvPr/>
        </p:nvSpPr>
        <p:spPr>
          <a:xfrm>
            <a:off x="3314408" y="5492290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 smtClean="0">
                <a:solidFill>
                  <a:srgbClr val="12229D"/>
                </a:solidFill>
                <a:latin typeface="Agrandir Narrow"/>
              </a:rPr>
              <a:t>Step of the project</a:t>
            </a:r>
            <a:endParaRPr lang="en-US" sz="4200" dirty="0">
              <a:solidFill>
                <a:srgbClr val="12229D"/>
              </a:solidFill>
              <a:latin typeface="Agrandir Narrow"/>
            </a:endParaRPr>
          </a:p>
        </p:txBody>
      </p:sp>
      <p:sp>
        <p:nvSpPr>
          <p:cNvPr id="73" name="TextBox 16"/>
          <p:cNvSpPr txBox="1"/>
          <p:nvPr/>
        </p:nvSpPr>
        <p:spPr>
          <a:xfrm>
            <a:off x="11164709" y="3600244"/>
            <a:ext cx="5285871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 smtClean="0">
                <a:solidFill>
                  <a:srgbClr val="12229D"/>
                </a:solidFill>
                <a:latin typeface="Agrandir Narrow"/>
              </a:rPr>
              <a:t>Save the Image</a:t>
            </a:r>
            <a:endParaRPr lang="en-US" sz="4200" dirty="0">
              <a:solidFill>
                <a:srgbClr val="12229D"/>
              </a:solidFill>
              <a:latin typeface="Agrandir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"/>
          <p:cNvGrpSpPr/>
          <p:nvPr/>
        </p:nvGrpSpPr>
        <p:grpSpPr>
          <a:xfrm>
            <a:off x="5562600" y="510268"/>
            <a:ext cx="7029158" cy="1036863"/>
            <a:chOff x="0" y="0"/>
            <a:chExt cx="2933248" cy="359380"/>
          </a:xfrm>
        </p:grpSpPr>
        <p:sp>
          <p:nvSpPr>
            <p:cNvPr id="30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31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82214" y="638419"/>
            <a:ext cx="8523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Experiments and Results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639" y="2438620"/>
            <a:ext cx="5654530" cy="55325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4786" y="2438620"/>
            <a:ext cx="5678703" cy="5532599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7239000" y="4686300"/>
            <a:ext cx="1981200" cy="990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70620" y="701134"/>
            <a:ext cx="7655177" cy="937909"/>
            <a:chOff x="0" y="0"/>
            <a:chExt cx="2933248" cy="359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7854" y="728907"/>
            <a:ext cx="744794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  <a:spcBef>
                <a:spcPct val="0"/>
              </a:spcBef>
            </a:pPr>
            <a:r>
              <a:rPr lang="en-US" sz="3870">
                <a:solidFill>
                  <a:srgbClr val="050A30"/>
                </a:solidFill>
                <a:latin typeface="Agrandir Narrow Bold"/>
              </a:rPr>
              <a:t>Conclusion and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5881" y="2472556"/>
            <a:ext cx="1198117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3"/>
              </a:lnSpc>
              <a:spcBef>
                <a:spcPct val="0"/>
              </a:spcBef>
            </a:pPr>
            <a:r>
              <a:rPr lang="en-US" sz="3261" b="1" dirty="0">
                <a:solidFill>
                  <a:srgbClr val="050A30"/>
                </a:solidFill>
                <a:latin typeface="Agrandir Narrow"/>
              </a:rPr>
              <a:t>Summary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80301" y="3785735"/>
            <a:ext cx="650230" cy="7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 smtClean="0">
                <a:solidFill>
                  <a:srgbClr val="F4F6FC"/>
                </a:solidFill>
                <a:latin typeface="Open Sans Light Bold"/>
              </a:rPr>
              <a:t>0</a:t>
            </a:r>
            <a:endParaRPr lang="en-US" sz="4200" dirty="0">
              <a:solidFill>
                <a:srgbClr val="F4F6FC"/>
              </a:solidFill>
              <a:latin typeface="Open Sans Light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466983" y="8270648"/>
            <a:ext cx="850914" cy="850914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980301" y="6068648"/>
            <a:ext cx="650230" cy="7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65732" y="6068648"/>
            <a:ext cx="650230" cy="71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6FC"/>
                </a:solidFill>
                <a:latin typeface="Open Sans Light Bold"/>
              </a:rPr>
              <a:t>04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569013" y="8396067"/>
            <a:ext cx="55749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6"/>
              </a:lnSpc>
              <a:spcBef>
                <a:spcPct val="0"/>
              </a:spcBef>
            </a:pPr>
            <a:r>
              <a:rPr lang="en-US" sz="2955">
                <a:solidFill>
                  <a:srgbClr val="050A30"/>
                </a:solidFill>
                <a:latin typeface="Agrandir Narrow"/>
              </a:rPr>
              <a:t>Future Work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466982" y="3327049"/>
            <a:ext cx="1338261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solidFill>
                  <a:srgbClr val="292929"/>
                </a:solidFill>
                <a:latin typeface="source-serif-pro"/>
              </a:rPr>
              <a:t>We have successfully developed Image </a:t>
            </a:r>
            <a:r>
              <a:rPr lang="en-US" sz="4000" b="1" dirty="0" err="1">
                <a:solidFill>
                  <a:srgbClr val="292929"/>
                </a:solidFill>
                <a:latin typeface="source-serif-pro"/>
              </a:rPr>
              <a:t>Cartoonifier</a:t>
            </a:r>
            <a:r>
              <a:rPr lang="en-US" sz="4000" b="1" dirty="0">
                <a:solidFill>
                  <a:srgbClr val="292929"/>
                </a:solidFill>
                <a:latin typeface="source-serif-pro"/>
              </a:rPr>
              <a:t> with </a:t>
            </a:r>
            <a:r>
              <a:rPr lang="en-US" sz="4000" b="1" dirty="0" err="1">
                <a:solidFill>
                  <a:srgbClr val="292929"/>
                </a:solidFill>
                <a:latin typeface="source-serif-pro"/>
              </a:rPr>
              <a:t>OpenCV</a:t>
            </a:r>
            <a:r>
              <a:rPr lang="en-US" sz="4000" b="1" dirty="0">
                <a:solidFill>
                  <a:srgbClr val="292929"/>
                </a:solidFill>
                <a:latin typeface="source-serif-pro"/>
              </a:rPr>
              <a:t> in Python. This is the magic of </a:t>
            </a:r>
            <a:r>
              <a:rPr lang="en-US" sz="4000" b="1" dirty="0" err="1">
                <a:solidFill>
                  <a:srgbClr val="292929"/>
                </a:solidFill>
                <a:latin typeface="source-serif-pro"/>
              </a:rPr>
              <a:t>OpenCV</a:t>
            </a:r>
            <a:r>
              <a:rPr lang="en-US" sz="4000" b="1" dirty="0">
                <a:solidFill>
                  <a:srgbClr val="292929"/>
                </a:solidFill>
                <a:latin typeface="source-serif-pro"/>
              </a:rPr>
              <a:t> which let us do wonder and it is just a piece of what </a:t>
            </a:r>
            <a:r>
              <a:rPr lang="en-US" sz="4000" b="1" dirty="0" err="1">
                <a:solidFill>
                  <a:srgbClr val="292929"/>
                </a:solidFill>
                <a:latin typeface="source-serif-pro"/>
              </a:rPr>
              <a:t>openCV</a:t>
            </a:r>
            <a:r>
              <a:rPr lang="en-US" sz="4000" b="1" dirty="0">
                <a:solidFill>
                  <a:srgbClr val="292929"/>
                </a:solidFill>
                <a:latin typeface="source-serif-pro"/>
              </a:rPr>
              <a:t> can offer.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6629387" y="565942"/>
            <a:ext cx="5029223" cy="910677"/>
            <a:chOff x="0" y="0"/>
            <a:chExt cx="2933248" cy="359380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11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4882214" y="638419"/>
            <a:ext cx="8523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  <a:spcBef>
                <a:spcPct val="0"/>
              </a:spcBef>
            </a:pPr>
            <a:r>
              <a:rPr lang="en-US" sz="4627">
                <a:solidFill>
                  <a:srgbClr val="050A30"/>
                </a:solidFill>
                <a:latin typeface="Agrandir Narrow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82214" y="3619500"/>
            <a:ext cx="8496978" cy="529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6"/>
              </a:lnSpc>
            </a:pPr>
            <a:r>
              <a:rPr lang="en-US" sz="3924" dirty="0">
                <a:solidFill>
                  <a:srgbClr val="050A30"/>
                </a:solidFill>
                <a:latin typeface="Agrandir Narrow"/>
              </a:rPr>
              <a:t>[1</a:t>
            </a:r>
            <a:r>
              <a:rPr lang="en-US" sz="3924" dirty="0" smtClean="0">
                <a:solidFill>
                  <a:srgbClr val="050A30"/>
                </a:solidFill>
                <a:latin typeface="Agrandir Narrow"/>
              </a:rPr>
              <a:t>] </a:t>
            </a:r>
            <a:r>
              <a:rPr lang="en-US" sz="3924" dirty="0" err="1" smtClean="0">
                <a:solidFill>
                  <a:srgbClr val="050A30"/>
                </a:solidFill>
                <a:latin typeface="Agrandir Narrow"/>
              </a:rPr>
              <a:t>Youtube</a:t>
            </a:r>
            <a:r>
              <a:rPr lang="en-US" sz="3924" dirty="0" smtClean="0">
                <a:solidFill>
                  <a:srgbClr val="050A30"/>
                </a:solidFill>
                <a:latin typeface="Agrandir Narrow"/>
              </a:rPr>
              <a:t> 	</a:t>
            </a:r>
            <a:endParaRPr lang="en-US" sz="3924" dirty="0">
              <a:solidFill>
                <a:srgbClr val="050A30"/>
              </a:solidFill>
              <a:latin typeface="Agrandir Narrow"/>
            </a:endParaRPr>
          </a:p>
          <a:p>
            <a:pPr>
              <a:lnSpc>
                <a:spcPts val="5926"/>
              </a:lnSpc>
            </a:pPr>
            <a:r>
              <a:rPr lang="en-US" sz="3924" dirty="0">
                <a:solidFill>
                  <a:srgbClr val="050A30"/>
                </a:solidFill>
                <a:latin typeface="Agrandir Narrow"/>
              </a:rPr>
              <a:t>[2] </a:t>
            </a:r>
            <a:r>
              <a:rPr lang="en-US" sz="3924" dirty="0" smtClean="0">
                <a:solidFill>
                  <a:srgbClr val="050A30"/>
                </a:solidFill>
                <a:latin typeface="Agrandir Narrow"/>
              </a:rPr>
              <a:t>medium.com</a:t>
            </a:r>
            <a:endParaRPr lang="en-US" sz="3924" dirty="0">
              <a:solidFill>
                <a:srgbClr val="050A30"/>
              </a:solidFill>
              <a:latin typeface="Agrandir Narrow"/>
            </a:endParaRPr>
          </a:p>
          <a:p>
            <a:pPr>
              <a:lnSpc>
                <a:spcPts val="5926"/>
              </a:lnSpc>
            </a:pPr>
            <a:r>
              <a:rPr lang="en-US" sz="3924" dirty="0">
                <a:solidFill>
                  <a:srgbClr val="050A30"/>
                </a:solidFill>
                <a:latin typeface="Agrandir Narrow"/>
              </a:rPr>
              <a:t>[3] </a:t>
            </a:r>
            <a:r>
              <a:rPr lang="en-US" sz="3924" dirty="0" err="1" smtClean="0">
                <a:solidFill>
                  <a:srgbClr val="050A30"/>
                </a:solidFill>
                <a:latin typeface="Agrandir Narrow"/>
              </a:rPr>
              <a:t>StackOverFlow</a:t>
            </a:r>
            <a:endParaRPr lang="en-US" sz="3924" dirty="0">
              <a:solidFill>
                <a:srgbClr val="050A30"/>
              </a:solidFill>
              <a:latin typeface="Agrandir Narrow"/>
            </a:endParaRPr>
          </a:p>
          <a:p>
            <a:pPr>
              <a:lnSpc>
                <a:spcPts val="5926"/>
              </a:lnSpc>
            </a:pPr>
            <a:r>
              <a:rPr lang="en-US" sz="3924" dirty="0">
                <a:solidFill>
                  <a:srgbClr val="050A30"/>
                </a:solidFill>
                <a:latin typeface="Agrandir Narrow"/>
              </a:rPr>
              <a:t>[4] </a:t>
            </a:r>
            <a:r>
              <a:rPr lang="en-US" sz="3924" dirty="0" smtClean="0">
                <a:solidFill>
                  <a:srgbClr val="050A30"/>
                </a:solidFill>
                <a:latin typeface="Agrandir Narrow"/>
              </a:rPr>
              <a:t>Python.org</a:t>
            </a:r>
            <a:endParaRPr lang="en-US" sz="3924" dirty="0">
              <a:solidFill>
                <a:srgbClr val="050A30"/>
              </a:solidFill>
              <a:latin typeface="Agrandir Narrow"/>
            </a:endParaRPr>
          </a:p>
          <a:p>
            <a:pPr>
              <a:lnSpc>
                <a:spcPts val="5926"/>
              </a:lnSpc>
            </a:pPr>
            <a:r>
              <a:rPr lang="en-US" sz="3924" dirty="0">
                <a:solidFill>
                  <a:srgbClr val="050A30"/>
                </a:solidFill>
                <a:latin typeface="Agrandir Narrow"/>
              </a:rPr>
              <a:t>[5] </a:t>
            </a:r>
            <a:r>
              <a:rPr lang="en-US" sz="3924" dirty="0" smtClean="0">
                <a:solidFill>
                  <a:srgbClr val="050A30"/>
                </a:solidFill>
                <a:latin typeface="Agrandir Narrow"/>
              </a:rPr>
              <a:t>openCV.org</a:t>
            </a:r>
          </a:p>
          <a:p>
            <a:pPr>
              <a:lnSpc>
                <a:spcPts val="5926"/>
              </a:lnSpc>
            </a:pPr>
            <a:endParaRPr lang="en-US" sz="3924" dirty="0">
              <a:solidFill>
                <a:srgbClr val="050A30"/>
              </a:solidFill>
              <a:latin typeface="Agrandir Narrow"/>
            </a:endParaRPr>
          </a:p>
          <a:p>
            <a:pPr algn="l">
              <a:lnSpc>
                <a:spcPts val="5926"/>
              </a:lnSpc>
            </a:pPr>
            <a:endParaRPr lang="en-US" sz="3924" dirty="0">
              <a:solidFill>
                <a:srgbClr val="050A30"/>
              </a:solidFill>
              <a:latin typeface="Agrandir Narrow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0958" y="8944492"/>
            <a:ext cx="2617042" cy="20103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96564" y="1028700"/>
            <a:ext cx="962736" cy="10105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466983" y="-5604565"/>
            <a:ext cx="6501663" cy="6728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595115" y="2453946"/>
            <a:ext cx="850914" cy="8509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8368072" y="8891820"/>
            <a:ext cx="6501663" cy="67287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985641" y="4560747"/>
            <a:ext cx="7218947" cy="4114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17814" y="1778758"/>
            <a:ext cx="7528566" cy="190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10581">
                <a:solidFill>
                  <a:srgbClr val="050A30"/>
                </a:solidFill>
                <a:latin typeface="Agrandir Narrow Bold"/>
              </a:rPr>
              <a:t>Any Queries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0958" y="8944492"/>
            <a:ext cx="2617042" cy="20103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296564" y="1028700"/>
            <a:ext cx="962736" cy="10105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466983" y="-5604565"/>
            <a:ext cx="6501663" cy="67287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595115" y="2453946"/>
            <a:ext cx="850914" cy="8509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64517" y="1877168"/>
            <a:ext cx="1561364" cy="85449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216568" y="7821055"/>
            <a:ext cx="1561364" cy="8544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8368072" y="8891820"/>
            <a:ext cx="6501663" cy="67287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036585" y="4042972"/>
            <a:ext cx="7528566" cy="190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8"/>
              </a:lnSpc>
              <a:spcBef>
                <a:spcPct val="0"/>
              </a:spcBef>
            </a:pPr>
            <a:r>
              <a:rPr lang="en-US" sz="10581">
                <a:solidFill>
                  <a:srgbClr val="050A30"/>
                </a:solidFill>
                <a:latin typeface="Agrandir Narrow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"/>
          <p:cNvGrpSpPr/>
          <p:nvPr/>
        </p:nvGrpSpPr>
        <p:grpSpPr>
          <a:xfrm>
            <a:off x="3491218" y="5166360"/>
            <a:ext cx="8416780" cy="937909"/>
            <a:chOff x="0" y="0"/>
            <a:chExt cx="2933248" cy="359380"/>
          </a:xfrm>
        </p:grpSpPr>
        <p:sp>
          <p:nvSpPr>
            <p:cNvPr id="22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23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1635" y="8397173"/>
            <a:ext cx="1684907" cy="17103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99608" y="8626518"/>
            <a:ext cx="2888785" cy="22190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12280440" y="3086100"/>
            <a:ext cx="2732872" cy="411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023243" y="5143500"/>
            <a:ext cx="8787976" cy="10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7"/>
              </a:lnSpc>
              <a:spcBef>
                <a:spcPct val="0"/>
              </a:spcBef>
            </a:pPr>
            <a:r>
              <a:rPr lang="en-US" sz="5698" dirty="0">
                <a:solidFill>
                  <a:srgbClr val="050A30"/>
                </a:solidFill>
                <a:latin typeface="Agrandir Narrow Bold"/>
              </a:rPr>
              <a:t>Introduction</a:t>
            </a:r>
          </a:p>
        </p:txBody>
      </p:sp>
      <p:sp>
        <p:nvSpPr>
          <p:cNvPr id="24" name="TextBox 15"/>
          <p:cNvSpPr txBox="1"/>
          <p:nvPr/>
        </p:nvSpPr>
        <p:spPr>
          <a:xfrm>
            <a:off x="3227860" y="4777712"/>
            <a:ext cx="1301803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14"/>
              </a:lnSpc>
              <a:spcBef>
                <a:spcPct val="0"/>
              </a:spcBef>
            </a:pPr>
            <a:r>
              <a:rPr lang="en-US" sz="3178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3178" dirty="0">
              <a:solidFill>
                <a:srgbClr val="050A30"/>
              </a:solidFill>
              <a:latin typeface="Agrandir Narr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3927063" y="428378"/>
            <a:ext cx="10474737" cy="1614979"/>
            <a:chOff x="0" y="0"/>
            <a:chExt cx="2933248" cy="35938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933248" cy="359380"/>
            </a:xfrm>
            <a:custGeom>
              <a:avLst/>
              <a:gdLst/>
              <a:ahLst/>
              <a:cxnLst/>
              <a:rect l="l" t="t" r="r" b="b"/>
              <a:pathLst>
                <a:path w="2933248" h="359380">
                  <a:moveTo>
                    <a:pt x="30340" y="0"/>
                  </a:moveTo>
                  <a:lnTo>
                    <a:pt x="2902908" y="0"/>
                  </a:lnTo>
                  <a:cubicBezTo>
                    <a:pt x="2919664" y="0"/>
                    <a:pt x="2933248" y="13584"/>
                    <a:pt x="2933248" y="30340"/>
                  </a:cubicBezTo>
                  <a:lnTo>
                    <a:pt x="2933248" y="329040"/>
                  </a:lnTo>
                  <a:cubicBezTo>
                    <a:pt x="2933248" y="337087"/>
                    <a:pt x="2930052" y="344804"/>
                    <a:pt x="2924362" y="350494"/>
                  </a:cubicBezTo>
                  <a:cubicBezTo>
                    <a:pt x="2918672" y="356184"/>
                    <a:pt x="2910955" y="359380"/>
                    <a:pt x="2902908" y="359380"/>
                  </a:cubicBezTo>
                  <a:lnTo>
                    <a:pt x="30340" y="359380"/>
                  </a:lnTo>
                  <a:cubicBezTo>
                    <a:pt x="22293" y="359380"/>
                    <a:pt x="14576" y="356184"/>
                    <a:pt x="8886" y="350494"/>
                  </a:cubicBezTo>
                  <a:cubicBezTo>
                    <a:pt x="3197" y="344804"/>
                    <a:pt x="0" y="337087"/>
                    <a:pt x="0" y="329040"/>
                  </a:cubicBezTo>
                  <a:lnTo>
                    <a:pt x="0" y="30340"/>
                  </a:lnTo>
                  <a:cubicBezTo>
                    <a:pt x="0" y="22293"/>
                    <a:pt x="3197" y="14576"/>
                    <a:pt x="8886" y="8886"/>
                  </a:cubicBezTo>
                  <a:cubicBezTo>
                    <a:pt x="14576" y="3197"/>
                    <a:pt x="22293" y="0"/>
                    <a:pt x="30340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55109" y="3808829"/>
            <a:ext cx="1558903" cy="15589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1599" y="6109665"/>
            <a:ext cx="1558903" cy="155890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99845" y="5692957"/>
            <a:ext cx="1558903" cy="155890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42610" y="3725521"/>
            <a:ext cx="1558903" cy="155890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CB6F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0291" y="8125020"/>
            <a:ext cx="1684907" cy="171032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92360" y="8465959"/>
            <a:ext cx="2888785" cy="221905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390846" y="8201061"/>
            <a:ext cx="850914" cy="85091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151737" y="3134383"/>
            <a:ext cx="3819097" cy="612391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077124" y="531140"/>
            <a:ext cx="10133753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  <a:spcBef>
                <a:spcPct val="0"/>
              </a:spcBef>
            </a:pPr>
            <a:r>
              <a:rPr lang="en-US" sz="4688" dirty="0">
                <a:solidFill>
                  <a:srgbClr val="050A30"/>
                </a:solidFill>
                <a:latin typeface="Agrandir Narrow Bold"/>
              </a:rPr>
              <a:t>Uses or Applications of Topic in Real Life Scenario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86252" y="4060355"/>
            <a:ext cx="423099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96"/>
              </a:lnSpc>
              <a:spcBef>
                <a:spcPct val="0"/>
              </a:spcBef>
            </a:pPr>
            <a:r>
              <a:rPr lang="en-US" sz="3664" dirty="0" err="1" smtClean="0">
                <a:solidFill>
                  <a:srgbClr val="12229D"/>
                </a:solidFill>
                <a:latin typeface="Agrandir Narrow Bold"/>
              </a:rPr>
              <a:t>SnapChat</a:t>
            </a:r>
            <a:endParaRPr lang="en-US" sz="3664" dirty="0">
              <a:solidFill>
                <a:srgbClr val="12229D"/>
              </a:solidFill>
              <a:latin typeface="Agrandir Narrow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986252" y="6601029"/>
            <a:ext cx="409370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96"/>
              </a:lnSpc>
              <a:spcBef>
                <a:spcPct val="0"/>
              </a:spcBef>
            </a:pPr>
            <a:r>
              <a:rPr lang="en-US" sz="3664" dirty="0">
                <a:solidFill>
                  <a:srgbClr val="12229D"/>
                </a:solidFill>
                <a:latin typeface="Agrandir Narrow Bold"/>
              </a:rPr>
              <a:t>S</a:t>
            </a:r>
            <a:r>
              <a:rPr lang="en-US" sz="3664" dirty="0" smtClean="0">
                <a:solidFill>
                  <a:srgbClr val="12229D"/>
                </a:solidFill>
                <a:latin typeface="Agrandir Narrow Bold"/>
              </a:rPr>
              <a:t>elfie</a:t>
            </a:r>
            <a:endParaRPr lang="en-US" sz="3664" dirty="0">
              <a:solidFill>
                <a:srgbClr val="12229D"/>
              </a:solidFill>
              <a:latin typeface="Agrandir Narrow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98104" y="6361382"/>
            <a:ext cx="406119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96"/>
              </a:lnSpc>
              <a:spcBef>
                <a:spcPct val="0"/>
              </a:spcBef>
            </a:pPr>
            <a:r>
              <a:rPr lang="en-US" sz="3664" dirty="0" smtClean="0">
                <a:solidFill>
                  <a:srgbClr val="12229D"/>
                </a:solidFill>
                <a:latin typeface="Agrandir Narrow Bold"/>
              </a:rPr>
              <a:t>Animation</a:t>
            </a:r>
            <a:endParaRPr lang="en-US" sz="3664" dirty="0">
              <a:solidFill>
                <a:srgbClr val="12229D"/>
              </a:solidFill>
              <a:latin typeface="Agrandir Narrow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684574" y="9515309"/>
            <a:ext cx="5294722" cy="6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This robot  icon can be replaced based on your theme of the paper</a:t>
            </a:r>
          </a:p>
        </p:txBody>
      </p:sp>
      <p:sp>
        <p:nvSpPr>
          <p:cNvPr id="35" name="TextBox 25"/>
          <p:cNvSpPr txBox="1"/>
          <p:nvPr/>
        </p:nvSpPr>
        <p:spPr>
          <a:xfrm>
            <a:off x="13211114" y="4285898"/>
            <a:ext cx="4061196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96"/>
              </a:lnSpc>
              <a:spcBef>
                <a:spcPct val="0"/>
              </a:spcBef>
            </a:pPr>
            <a:r>
              <a:rPr lang="en-US" sz="3664" dirty="0" smtClean="0">
                <a:solidFill>
                  <a:srgbClr val="12229D"/>
                </a:solidFill>
                <a:latin typeface="Agrandir Narrow Bold"/>
              </a:rPr>
              <a:t>Instagram</a:t>
            </a:r>
            <a:endParaRPr lang="en-US" sz="3664" dirty="0">
              <a:solidFill>
                <a:srgbClr val="12229D"/>
              </a:solidFill>
              <a:latin typeface="Agrandir Narr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Steps to create the </a:t>
            </a:r>
            <a:r>
              <a:rPr lang="en-US" sz="4000" b="1" dirty="0" err="1"/>
              <a:t>Cartoonifier</a:t>
            </a:r>
            <a:r>
              <a:rPr lang="en-US" sz="4000" b="1" dirty="0"/>
              <a:t> app</a:t>
            </a:r>
          </a:p>
          <a:p>
            <a:pPr algn="ctr"/>
            <a:r>
              <a:rPr lang="en-US" sz="4000" b="1" dirty="0"/>
              <a:t>Step 1: Importing the required modules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0517" y="4152900"/>
            <a:ext cx="12045509" cy="36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2: Making the GUI main window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0517" y="4152900"/>
            <a:ext cx="12045509" cy="36206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5881" y="4114626"/>
            <a:ext cx="12080145" cy="35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3: Create a File Box to choose a particular file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0517" y="4152900"/>
            <a:ext cx="12045509" cy="36206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5881" y="4114626"/>
            <a:ext cx="12080145" cy="3543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2808" y="4114626"/>
            <a:ext cx="12073218" cy="36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4: Making the </a:t>
            </a:r>
            <a:r>
              <a:rPr lang="en-US" sz="4000" b="1" dirty="0" err="1"/>
              <a:t>Cartoonify</a:t>
            </a:r>
            <a:r>
              <a:rPr lang="en-US" sz="4000" b="1" dirty="0"/>
              <a:t> button in the GUI main window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5199" y="4258548"/>
            <a:ext cx="12726775" cy="355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12337965" y="5492394"/>
            <a:ext cx="4289786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89"/>
              </a:lnSpc>
              <a:spcBef>
                <a:spcPct val="0"/>
              </a:spcBef>
            </a:pPr>
            <a:r>
              <a:rPr lang="en-US" sz="4074" dirty="0" smtClean="0">
                <a:solidFill>
                  <a:srgbClr val="050A30"/>
                </a:solidFill>
                <a:latin typeface="Agrandir Narrow Bold"/>
              </a:rPr>
              <a:t> </a:t>
            </a:r>
            <a:endParaRPr lang="en-US" sz="4074" dirty="0">
              <a:solidFill>
                <a:srgbClr val="050A30"/>
              </a:solidFill>
              <a:latin typeface="Agrandir Narrow Bold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60291" y="8770797"/>
            <a:ext cx="1048729" cy="106455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0958" y="8859886"/>
            <a:ext cx="2617042" cy="201031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4517" y="1781918"/>
            <a:ext cx="1561364" cy="85449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965346" y="609345"/>
            <a:ext cx="3432328" cy="102969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670958" y="1028700"/>
            <a:ext cx="1588342" cy="1667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24395" y="1400611"/>
            <a:ext cx="9144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/>
              <a:t>Step 5: Making a Save button in the GUI main window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6982" y="4457700"/>
            <a:ext cx="12563848" cy="3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312</Words>
  <Application>Microsoft Office PowerPoint</Application>
  <PresentationFormat>Custom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 Light Bold</vt:lpstr>
      <vt:lpstr>source-serif-pro</vt:lpstr>
      <vt:lpstr>Agrandir Narrow Bold</vt:lpstr>
      <vt:lpstr>Agrandir Narrow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</dc:title>
  <dc:creator>Dr Gaurav</dc:creator>
  <cp:lastModifiedBy>ASUS</cp:lastModifiedBy>
  <cp:revision>19</cp:revision>
  <dcterms:created xsi:type="dcterms:W3CDTF">2006-08-16T00:00:00Z</dcterms:created>
  <dcterms:modified xsi:type="dcterms:W3CDTF">2022-11-26T04:34:28Z</dcterms:modified>
  <dc:identifier>DAFSvaYi3Uc</dc:identifier>
</cp:coreProperties>
</file>